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sldIdLst>
    <p:sldId id="280" r:id="rId2"/>
    <p:sldId id="319" r:id="rId3"/>
    <p:sldId id="322" r:id="rId4"/>
    <p:sldId id="320" r:id="rId5"/>
    <p:sldId id="321" r:id="rId6"/>
    <p:sldId id="324" r:id="rId7"/>
    <p:sldId id="332" r:id="rId8"/>
    <p:sldId id="289" r:id="rId9"/>
    <p:sldId id="317" r:id="rId10"/>
    <p:sldId id="326" r:id="rId11"/>
    <p:sldId id="327" r:id="rId12"/>
    <p:sldId id="328" r:id="rId13"/>
    <p:sldId id="297" r:id="rId14"/>
    <p:sldId id="329" r:id="rId15"/>
    <p:sldId id="330" r:id="rId16"/>
    <p:sldId id="33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9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3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3" y="4936696"/>
            <a:ext cx="3636000" cy="216000"/>
          </a:xfrm>
          <a:prstGeom prst="rect">
            <a:avLst/>
          </a:prstGeom>
          <a:gradFill flip="none" rotWithShape="0">
            <a:gsLst>
              <a:gs pos="15646">
                <a:srgbClr val="F5FAF4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1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7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BF5E9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3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3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9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1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7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3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81000">
                <a:srgbClr val="52893F"/>
              </a:gs>
              <a:gs pos="37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3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7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5000">
                <a:srgbClr val="52893F"/>
              </a:gs>
              <a:gs pos="4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1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7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F5FAF4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8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1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4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1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61" y="2728851"/>
            <a:ext cx="8460991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59" y="406652"/>
            <a:ext cx="9248288" cy="2062065"/>
          </a:xfrm>
        </p:spPr>
        <p:txBody>
          <a:bodyPr anchor="b">
            <a:normAutofit/>
          </a:bodyPr>
          <a:lstStyle>
            <a:lvl1pPr algn="l">
              <a:defRPr sz="36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8" y="402039"/>
            <a:ext cx="2082299" cy="8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906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5314950"/>
            <a:ext cx="9745663" cy="1011600"/>
          </a:xfrm>
        </p:spPr>
        <p:txBody>
          <a:bodyPr anchor="b">
            <a:normAutofit/>
          </a:bodyPr>
          <a:lstStyle>
            <a:lvl1pPr algn="l">
              <a:defRPr sz="18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3" y="540623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1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9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3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3" y="4936696"/>
            <a:ext cx="3636000" cy="216000"/>
          </a:xfrm>
          <a:prstGeom prst="rect">
            <a:avLst/>
          </a:prstGeom>
          <a:gradFill flip="none" rotWithShape="0">
            <a:gsLst>
              <a:gs pos="15646">
                <a:srgbClr val="F5FAF4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1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7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BF5E9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3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3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9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1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7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3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81000">
                <a:srgbClr val="52893F"/>
              </a:gs>
              <a:gs pos="37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3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7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5000">
                <a:srgbClr val="52893F"/>
              </a:gs>
              <a:gs pos="4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1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7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F5FAF4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8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1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4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1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Tekstvak 3"/>
          <p:cNvSpPr txBox="1"/>
          <p:nvPr/>
        </p:nvSpPr>
        <p:spPr>
          <a:xfrm>
            <a:off x="1016539" y="2757744"/>
            <a:ext cx="8064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7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voor een stijgende lijn!</a:t>
            </a:r>
            <a:endParaRPr lang="en-US" sz="27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16539" y="1783703"/>
            <a:ext cx="8064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700" b="1" dirty="0" smtClean="0">
                <a:solidFill>
                  <a:schemeClr val="bg1"/>
                </a:solidFill>
              </a:rPr>
              <a:t>Economielokaal.nl</a:t>
            </a:r>
            <a:endParaRPr lang="en-US" sz="2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11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6893"/>
            <a:ext cx="9174163" cy="8115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1607419"/>
            <a:ext cx="10460039" cy="4698131"/>
          </a:xfrm>
        </p:spPr>
        <p:txBody>
          <a:bodyPr anchor="t"/>
          <a:lstStyle>
            <a:lvl1pPr marL="265113" indent="-265113">
              <a:defRPr/>
            </a:lvl1pPr>
            <a:lvl2pPr marL="538163" indent="-280988">
              <a:defRPr/>
            </a:lvl2pPr>
            <a:lvl3pPr marL="717550" indent="-203200">
              <a:defRPr/>
            </a:lvl3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7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610228"/>
            <a:ext cx="8534400" cy="87947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4213" y="540623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619250"/>
            <a:ext cx="4937655" cy="4705350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1619254"/>
            <a:ext cx="4934479" cy="4705349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Tekststijl van het model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0870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met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2059536"/>
            <a:ext cx="4937655" cy="4265064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2059540"/>
            <a:ext cx="4934479" cy="4265063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Tekststijl van het model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4" y="1623701"/>
            <a:ext cx="4937655" cy="36746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32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dirty="0" smtClean="0"/>
              <a:t>Klik om de stijl te bewerken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04959" y="1623700"/>
            <a:ext cx="4937655" cy="36746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32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dirty="0" smtClean="0"/>
              <a:t>Klik om de stijl te bewerken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72585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3936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9320" y="1447800"/>
            <a:ext cx="4361301" cy="114300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925" y="2777067"/>
            <a:ext cx="436245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239702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4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4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1656071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170">
              <a:srgbClr val="FCFDFE"/>
            </a:gs>
            <a:gs pos="30000">
              <a:srgbClr val="D4E1EE"/>
            </a:gs>
            <a:gs pos="18000">
              <a:srgbClr val="A5C0DB"/>
            </a:gs>
            <a:gs pos="0">
              <a:srgbClr val="4C7FB4"/>
            </a:gs>
            <a:gs pos="5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56893"/>
            <a:ext cx="9164639" cy="8115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1607423"/>
            <a:ext cx="10450513" cy="4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85" y="352118"/>
            <a:ext cx="1258719" cy="811533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 rot="5400000">
            <a:off x="10085480" y="4745550"/>
            <a:ext cx="3959278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900" dirty="0" smtClean="0"/>
              <a:t>www.economielokaal.nl</a:t>
            </a:r>
            <a:endParaRPr lang="nl-NL" sz="900" dirty="0"/>
          </a:p>
        </p:txBody>
      </p:sp>
      <p:sp>
        <p:nvSpPr>
          <p:cNvPr id="26" name="Rechthoek 25"/>
          <p:cNvSpPr/>
          <p:nvPr/>
        </p:nvSpPr>
        <p:spPr>
          <a:xfrm>
            <a:off x="10813257" y="-2"/>
            <a:ext cx="1368491" cy="180000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900" b="1" dirty="0" smtClean="0"/>
              <a:t>vwo</a:t>
            </a:r>
            <a:endParaRPr lang="nl-NL" sz="675" b="1" dirty="0"/>
          </a:p>
        </p:txBody>
      </p:sp>
      <p:sp>
        <p:nvSpPr>
          <p:cNvPr id="27" name="Rechthoek 26"/>
          <p:cNvSpPr/>
          <p:nvPr/>
        </p:nvSpPr>
        <p:spPr>
          <a:xfrm>
            <a:off x="9218613" y="-2"/>
            <a:ext cx="1368491" cy="180000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800" dirty="0" smtClean="0"/>
              <a:t>havo</a:t>
            </a:r>
            <a:endParaRPr lang="nl-NL" sz="800" dirty="0"/>
          </a:p>
        </p:txBody>
      </p:sp>
      <p:sp>
        <p:nvSpPr>
          <p:cNvPr id="28" name="Rechthoek 27"/>
          <p:cNvSpPr/>
          <p:nvPr/>
        </p:nvSpPr>
        <p:spPr>
          <a:xfrm>
            <a:off x="7623965" y="1933"/>
            <a:ext cx="1368491" cy="180000"/>
          </a:xfrm>
          <a:prstGeom prst="rect">
            <a:avLst/>
          </a:prstGeom>
          <a:solidFill>
            <a:srgbClr val="52893F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800" dirty="0" smtClean="0"/>
              <a:t>mavo</a:t>
            </a:r>
            <a:endParaRPr lang="nl-NL" sz="675" dirty="0"/>
          </a:p>
        </p:txBody>
      </p:sp>
      <p:sp>
        <p:nvSpPr>
          <p:cNvPr id="9" name="Rechthoek 8"/>
          <p:cNvSpPr/>
          <p:nvPr/>
        </p:nvSpPr>
        <p:spPr>
          <a:xfrm rot="5400000">
            <a:off x="11777577" y="2382893"/>
            <a:ext cx="575084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>
            <a:off x="11912718" y="1864574"/>
            <a:ext cx="304802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>
            <a:off x="11974265" y="1551651"/>
            <a:ext cx="181713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>
            <a:off x="12017913" y="1341370"/>
            <a:ext cx="94415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>
            <a:off x="12042259" y="1200579"/>
            <a:ext cx="45719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5" name="Vrije vorm 14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Tekstvak 3"/>
          <p:cNvSpPr txBox="1"/>
          <p:nvPr/>
        </p:nvSpPr>
        <p:spPr>
          <a:xfrm>
            <a:off x="11101260" y="-15793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>
                <a:solidFill>
                  <a:schemeClr val="tx1"/>
                </a:solidFill>
              </a:rPr>
              <a:t>&gt;&gt;</a:t>
            </a:r>
            <a:endParaRPr lang="nl-NL" sz="563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77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defTabSz="257175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75" indent="-26987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Ø"/>
        <a:defRPr sz="2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2438" indent="-195263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85" indent="-16073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1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9435" indent="-16073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Arial" panose="020B0604020202020204" pitchFamily="34" charset="0"/>
        <a:buChar char="•"/>
        <a:defRPr sz="1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err="1" smtClean="0"/>
              <a:t>Maatschappelijke</a:t>
            </a:r>
            <a:r>
              <a:rPr lang="en-US" sz="3800" dirty="0" smtClean="0"/>
              <a:t> </a:t>
            </a:r>
            <a:r>
              <a:rPr lang="en-US" sz="3800" dirty="0" err="1" smtClean="0"/>
              <a:t>geldhoeveelheid</a:t>
            </a:r>
            <a:endParaRPr lang="nl-NL" sz="3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Geldbegrippen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Geldschepping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Verkeersvergelijk van Fisher</a:t>
            </a:r>
            <a:endParaRPr lang="nl-NL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Effecten van geldschepping op de reële economie.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Verkeersvergelijking van </a:t>
            </a:r>
            <a:r>
              <a:rPr lang="nl-NL" dirty="0" err="1" smtClean="0"/>
              <a:t>fisher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014099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Maatschappelijke geldhoeveelheid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4" y="1607419"/>
            <a:ext cx="10460039" cy="209531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Geld dat publiek in handen heeft om bestedingen mee te doen</a:t>
            </a:r>
          </a:p>
          <a:p>
            <a:pPr marL="182563" indent="-182563">
              <a:buNone/>
            </a:pPr>
            <a:r>
              <a:rPr lang="nl-NL" dirty="0" smtClean="0"/>
              <a:t>	anders zou je het geld beter op een spaarrekening kunnen zetten, </a:t>
            </a:r>
            <a:br>
              <a:rPr lang="nl-NL" dirty="0" smtClean="0"/>
            </a:br>
            <a:r>
              <a:rPr lang="nl-NL" dirty="0" smtClean="0"/>
              <a:t>zodat je rente ontvangt.</a:t>
            </a:r>
          </a:p>
          <a:p>
            <a:pPr marL="0" indent="0">
              <a:buNone/>
            </a:pPr>
            <a:r>
              <a:rPr lang="nl-NL" dirty="0"/>
              <a:t>Omvang M heeft rechtstreeks invloed op reële </a:t>
            </a:r>
            <a:r>
              <a:rPr lang="nl-NL" dirty="0" smtClean="0"/>
              <a:t>economie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778" y="4497361"/>
            <a:ext cx="1440160" cy="8000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23" y="4134078"/>
            <a:ext cx="1897711" cy="1719654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2885537" y="4705873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645024"/>
            <a:ext cx="3180952" cy="2504762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7176120" y="4705873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26" y="3917842"/>
            <a:ext cx="3275856" cy="152532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350149" y="595102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M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met pijl 11"/>
          <p:cNvCxnSpPr>
            <a:stCxn id="10" idx="3"/>
            <a:endCxn id="13" idx="1"/>
          </p:cNvCxnSpPr>
          <p:nvPr/>
        </p:nvCxnSpPr>
        <p:spPr>
          <a:xfrm flipV="1">
            <a:off x="1919536" y="6257963"/>
            <a:ext cx="2232248" cy="162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4151784" y="5934797"/>
            <a:ext cx="269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bestedingen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731138" y="5934797"/>
            <a:ext cx="20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productie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8" name="Rechte verbindingslijn met pijl 17"/>
          <p:cNvCxnSpPr>
            <a:stCxn id="13" idx="3"/>
            <a:endCxn id="14" idx="1"/>
          </p:cNvCxnSpPr>
          <p:nvPr/>
        </p:nvCxnSpPr>
        <p:spPr>
          <a:xfrm>
            <a:off x="6849959" y="6257963"/>
            <a:ext cx="188117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428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Verkeersvergelijking van </a:t>
            </a:r>
            <a:r>
              <a:rPr lang="nl-NL" dirty="0" err="1" smtClean="0"/>
              <a:t>fisher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248" y="1531685"/>
            <a:ext cx="4907730" cy="10294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sz="5400" dirty="0" smtClean="0"/>
              <a:t>M × V   =   P × 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4213" y="5619228"/>
            <a:ext cx="2931252" cy="1200329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 = geldhoeveelheid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 = omloopsnelheid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P = prijs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 = hoeveelheid goederen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87935" y="2608981"/>
            <a:ext cx="3009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hoeveelheid </a:t>
            </a:r>
            <a:r>
              <a:rPr lang="nl-NL" sz="2000" dirty="0">
                <a:solidFill>
                  <a:schemeClr val="bg1"/>
                </a:solidFill>
              </a:rPr>
              <a:t>geld die we </a:t>
            </a:r>
            <a:r>
              <a:rPr lang="nl-NL" sz="2000" dirty="0" smtClean="0">
                <a:solidFill>
                  <a:schemeClr val="bg1"/>
                </a:solidFill>
              </a:rPr>
              <a:t/>
            </a:r>
            <a:br>
              <a:rPr lang="nl-NL" sz="2000" dirty="0" smtClean="0">
                <a:solidFill>
                  <a:schemeClr val="bg1"/>
                </a:solidFill>
              </a:rPr>
            </a:br>
            <a:r>
              <a:rPr lang="nl-NL" sz="2000" dirty="0" smtClean="0">
                <a:solidFill>
                  <a:schemeClr val="bg1"/>
                </a:solidFill>
              </a:rPr>
              <a:t>in </a:t>
            </a:r>
            <a:r>
              <a:rPr lang="nl-NL" sz="2000" dirty="0">
                <a:solidFill>
                  <a:schemeClr val="bg1"/>
                </a:solidFill>
              </a:rPr>
              <a:t>een periode uitgeven</a:t>
            </a:r>
          </a:p>
        </p:txBody>
      </p:sp>
      <p:sp>
        <p:nvSpPr>
          <p:cNvPr id="6" name="Rechthoek 5"/>
          <p:cNvSpPr/>
          <p:nvPr/>
        </p:nvSpPr>
        <p:spPr>
          <a:xfrm>
            <a:off x="3866135" y="2608981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de waarde van de </a:t>
            </a:r>
            <a:r>
              <a:rPr lang="nl-NL" sz="2000" dirty="0" smtClean="0">
                <a:solidFill>
                  <a:schemeClr val="bg1"/>
                </a:solidFill>
              </a:rPr>
              <a:t/>
            </a:r>
            <a:br>
              <a:rPr lang="nl-NL" sz="2000" dirty="0" smtClean="0">
                <a:solidFill>
                  <a:schemeClr val="bg1"/>
                </a:solidFill>
              </a:rPr>
            </a:br>
            <a:r>
              <a:rPr lang="nl-NL" sz="2000" dirty="0" smtClean="0">
                <a:solidFill>
                  <a:schemeClr val="bg1"/>
                </a:solidFill>
              </a:rPr>
              <a:t>verhandelde </a:t>
            </a:r>
            <a:r>
              <a:rPr lang="nl-NL" sz="2000" dirty="0">
                <a:solidFill>
                  <a:schemeClr val="bg1"/>
                </a:solidFill>
              </a:rPr>
              <a:t>goederen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358246" y="260898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=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763328" y="1470367"/>
            <a:ext cx="0" cy="5760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757998" y="14352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rgbClr val="9BBB59"/>
                </a:solidFill>
              </a:rPr>
              <a:t>=</a:t>
            </a:r>
            <a:endParaRPr lang="nl-NL" sz="1400" dirty="0">
              <a:solidFill>
                <a:srgbClr val="9BBB59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3887234" y="1470367"/>
            <a:ext cx="2232248" cy="95748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6227824" y="1470367"/>
            <a:ext cx="0" cy="5760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84213" y="2873192"/>
            <a:ext cx="6533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Als door geldschepping M groeit (en V blijft constant),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dan zal (P×T) ook stijgen.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Maar welke?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P of T stijgt afhankelijk van de conjuncturele situatie</a:t>
            </a:r>
          </a:p>
          <a:p>
            <a:pPr marL="357188"/>
            <a:r>
              <a:rPr lang="nl-NL" sz="2000" dirty="0" smtClean="0">
                <a:solidFill>
                  <a:schemeClr val="bg1"/>
                </a:solidFill>
              </a:rPr>
              <a:t>bij onderbesteding groeit de productie (T)</a:t>
            </a:r>
          </a:p>
          <a:p>
            <a:pPr marL="357188"/>
            <a:r>
              <a:rPr lang="nl-NL" sz="2000" dirty="0" smtClean="0">
                <a:solidFill>
                  <a:schemeClr val="bg1"/>
                </a:solidFill>
              </a:rPr>
              <a:t>bij overbesteding groeit de inflatie (P)</a:t>
            </a:r>
          </a:p>
        </p:txBody>
      </p:sp>
      <p:grpSp>
        <p:nvGrpSpPr>
          <p:cNvPr id="15" name="Groep 14"/>
          <p:cNvGrpSpPr/>
          <p:nvPr/>
        </p:nvGrpSpPr>
        <p:grpSpPr>
          <a:xfrm>
            <a:off x="7822729" y="1847552"/>
            <a:ext cx="3571006" cy="4320480"/>
            <a:chOff x="1691680" y="548680"/>
            <a:chExt cx="4392488" cy="4320480"/>
          </a:xfrm>
        </p:grpSpPr>
        <p:cxnSp>
          <p:nvCxnSpPr>
            <p:cNvPr id="16" name="Rechte verbindingslijn 15"/>
            <p:cNvCxnSpPr/>
            <p:nvPr/>
          </p:nvCxnSpPr>
          <p:spPr>
            <a:xfrm>
              <a:off x="1691680" y="548680"/>
              <a:ext cx="0" cy="4320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1691680" y="4869160"/>
              <a:ext cx="439248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/>
        </p:nvSpPr>
        <p:spPr>
          <a:xfrm>
            <a:off x="7132827" y="19915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Prijs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0305488" y="641890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Productie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955315" y="349864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EV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651726" y="176187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Q</a:t>
            </a:r>
            <a:r>
              <a:rPr lang="nl-NL" baseline="-25000" dirty="0" err="1" smtClean="0">
                <a:solidFill>
                  <a:schemeClr val="bg1"/>
                </a:solidFill>
              </a:rPr>
              <a:t>a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7920287" y="3581794"/>
            <a:ext cx="1534311" cy="24938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8591983" y="349872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EV’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8651310" y="4516051"/>
            <a:ext cx="277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0745063" y="61484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Y*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672983" y="616803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Y</a:t>
            </a:r>
            <a:r>
              <a:rPr lang="nl-NL" baseline="-25000" dirty="0" smtClean="0">
                <a:solidFill>
                  <a:schemeClr val="bg1"/>
                </a:solidFill>
              </a:rPr>
              <a:t>0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27" name="Rechte verbindingslijn 26"/>
          <p:cNvCxnSpPr/>
          <p:nvPr/>
        </p:nvCxnSpPr>
        <p:spPr>
          <a:xfrm flipV="1">
            <a:off x="8823466" y="5024637"/>
            <a:ext cx="0" cy="1143395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8" name="Groep 27"/>
          <p:cNvGrpSpPr/>
          <p:nvPr/>
        </p:nvGrpSpPr>
        <p:grpSpPr>
          <a:xfrm>
            <a:off x="8016720" y="1651607"/>
            <a:ext cx="2851511" cy="3376138"/>
            <a:chOff x="4733671" y="1572668"/>
            <a:chExt cx="2851511" cy="3376138"/>
          </a:xfrm>
        </p:grpSpPr>
        <p:sp>
          <p:nvSpPr>
            <p:cNvPr id="29" name="Boog 28"/>
            <p:cNvSpPr/>
            <p:nvPr/>
          </p:nvSpPr>
          <p:spPr>
            <a:xfrm rot="5400000">
              <a:off x="4733671" y="2097295"/>
              <a:ext cx="3376137" cy="2326884"/>
            </a:xfrm>
            <a:prstGeom prst="arc">
              <a:avLst>
                <a:gd name="adj1" fmla="val 16200000"/>
                <a:gd name="adj2" fmla="val 21456116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cxnSp>
          <p:nvCxnSpPr>
            <p:cNvPr id="30" name="Rechte verbindingslijn 29"/>
            <p:cNvCxnSpPr>
              <a:stCxn id="29" idx="2"/>
            </p:cNvCxnSpPr>
            <p:nvPr/>
          </p:nvCxnSpPr>
          <p:spPr>
            <a:xfrm flipH="1">
              <a:off x="4733671" y="4945698"/>
              <a:ext cx="1758633" cy="3108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>
              <a:stCxn id="29" idx="0"/>
            </p:cNvCxnSpPr>
            <p:nvPr/>
          </p:nvCxnSpPr>
          <p:spPr>
            <a:xfrm flipV="1">
              <a:off x="7585182" y="2039239"/>
              <a:ext cx="0" cy="1221498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Rechte verbindingslijn 31"/>
          <p:cNvCxnSpPr/>
          <p:nvPr/>
        </p:nvCxnSpPr>
        <p:spPr>
          <a:xfrm>
            <a:off x="10868231" y="3312271"/>
            <a:ext cx="8076" cy="27633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 flipV="1">
            <a:off x="7924772" y="3589054"/>
            <a:ext cx="1534311" cy="24938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V="1">
            <a:off x="9425800" y="5031897"/>
            <a:ext cx="0" cy="1143395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9188233" y="617529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Y</a:t>
            </a:r>
            <a:r>
              <a:rPr lang="nl-NL" baseline="-25000" dirty="0" smtClean="0">
                <a:solidFill>
                  <a:schemeClr val="bg1"/>
                </a:solidFill>
              </a:rPr>
              <a:t>1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9825760" y="19511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EV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37" name="Rechte verbindingslijn 36"/>
          <p:cNvCxnSpPr/>
          <p:nvPr/>
        </p:nvCxnSpPr>
        <p:spPr>
          <a:xfrm flipH="1" flipV="1">
            <a:off x="10040160" y="2249748"/>
            <a:ext cx="1534311" cy="24938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10658990" y="209528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EV’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10771183" y="3184005"/>
            <a:ext cx="277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7426337" y="340438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</a:t>
            </a:r>
            <a:r>
              <a:rPr lang="nl-NL" baseline="-25000" dirty="0" smtClean="0">
                <a:solidFill>
                  <a:schemeClr val="bg1"/>
                </a:solidFill>
              </a:rPr>
              <a:t>0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41" name="Rechte verbindingslijn 40"/>
          <p:cNvCxnSpPr/>
          <p:nvPr/>
        </p:nvCxnSpPr>
        <p:spPr>
          <a:xfrm flipV="1">
            <a:off x="7840547" y="3550571"/>
            <a:ext cx="3031722" cy="1179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 flipH="1" flipV="1">
            <a:off x="10044922" y="2254411"/>
            <a:ext cx="1534311" cy="24938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7851027" y="2586349"/>
            <a:ext cx="3019742" cy="1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7440893" y="24016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</a:t>
            </a:r>
            <a:r>
              <a:rPr lang="nl-NL" baseline="-25000" dirty="0" smtClean="0">
                <a:solidFill>
                  <a:schemeClr val="bg1"/>
                </a:solidFill>
              </a:rPr>
              <a:t>1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59" name="Rechte verbindingslijn met pijl 58"/>
          <p:cNvCxnSpPr/>
          <p:nvPr/>
        </p:nvCxnSpPr>
        <p:spPr>
          <a:xfrm flipV="1">
            <a:off x="5921758" y="1470367"/>
            <a:ext cx="0" cy="5760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/>
          <p:nvPr/>
        </p:nvCxnSpPr>
        <p:spPr>
          <a:xfrm flipV="1">
            <a:off x="4799856" y="1470367"/>
            <a:ext cx="0" cy="5760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022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4909 -0.002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319 -0.053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5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7" grpId="0"/>
      <p:bldP spid="7" grpId="1"/>
      <p:bldP spid="11" grpId="0"/>
      <p:bldP spid="12" grpId="0" animBg="1"/>
      <p:bldP spid="12" grpId="1" animBg="1"/>
      <p:bldP spid="18" grpId="0"/>
      <p:bldP spid="19" grpId="0"/>
      <p:bldP spid="20" grpId="0"/>
      <p:bldP spid="21" grpId="0"/>
      <p:bldP spid="23" grpId="0"/>
      <p:bldP spid="25" grpId="0"/>
      <p:bldP spid="26" grpId="0"/>
      <p:bldP spid="35" grpId="0"/>
      <p:bldP spid="36" grpId="0"/>
      <p:bldP spid="38" grpId="0"/>
      <p:bldP spid="40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gevaar: </a:t>
            </a:r>
            <a:r>
              <a:rPr lang="nl-NL" sz="4000" dirty="0"/>
              <a:t>Secundaire liquiditeiten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NL" b="1" i="1" dirty="0" smtClean="0"/>
              <a:t>Secundaire liquiditeiten </a:t>
            </a:r>
            <a:r>
              <a:rPr lang="nl-NL" dirty="0" smtClean="0"/>
              <a:t>= </a:t>
            </a:r>
            <a:br>
              <a:rPr lang="nl-NL" dirty="0" smtClean="0"/>
            </a:br>
            <a:r>
              <a:rPr lang="nl-NL" dirty="0" smtClean="0"/>
              <a:t>vorderingen van het publiek op </a:t>
            </a:r>
            <a:r>
              <a:rPr lang="nl-NL" dirty="0"/>
              <a:t>geldscheppende instellingen die direct zonder veel kosten in geld kunnen worden </a:t>
            </a:r>
            <a:r>
              <a:rPr lang="nl-NL" dirty="0" smtClean="0"/>
              <a:t>omgezet.</a:t>
            </a: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 smtClean="0"/>
              <a:t>Vooral spaar- </a:t>
            </a:r>
            <a:r>
              <a:rPr lang="nl-NL" dirty="0"/>
              <a:t>en </a:t>
            </a:r>
            <a:r>
              <a:rPr lang="nl-NL" dirty="0" smtClean="0"/>
              <a:t>valutategoeden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 smtClean="0"/>
              <a:t>Grote hoeveelheden ‘bijna’-geld die via transformatie snel de reële economie kunnen beïnvloeden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10" y="5114589"/>
            <a:ext cx="1175306" cy="1065030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5933484" y="5468718"/>
            <a:ext cx="490562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14" y="4871469"/>
            <a:ext cx="1970053" cy="1551270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8734835" y="5468718"/>
            <a:ext cx="490562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62" y="5174767"/>
            <a:ext cx="2028830" cy="944674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>
            <a:off x="2563499" y="5468718"/>
            <a:ext cx="1853943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transformatie</a:t>
            </a:r>
            <a:endParaRPr lang="nl-NL" dirty="0"/>
          </a:p>
        </p:txBody>
      </p:sp>
      <p:grpSp>
        <p:nvGrpSpPr>
          <p:cNvPr id="11" name="Groep 10"/>
          <p:cNvGrpSpPr/>
          <p:nvPr/>
        </p:nvGrpSpPr>
        <p:grpSpPr>
          <a:xfrm>
            <a:off x="416123" y="4658600"/>
            <a:ext cx="1977008" cy="1977008"/>
            <a:chOff x="416123" y="4629735"/>
            <a:chExt cx="1977008" cy="1977008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23" y="4629735"/>
              <a:ext cx="1977008" cy="1977008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783836" y="6203075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>
                  <a:solidFill>
                    <a:schemeClr val="bg1"/>
                  </a:solidFill>
                </a:rPr>
                <a:t>spaargeld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Geaggregeerde 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Individuele vraag</a:t>
            </a:r>
          </a:p>
          <a:p>
            <a:pPr lvl="1"/>
            <a:r>
              <a:rPr lang="nl-NL" dirty="0" smtClean="0"/>
              <a:t>Ik koop een blikje cola</a:t>
            </a:r>
          </a:p>
          <a:p>
            <a:r>
              <a:rPr lang="nl-NL" dirty="0" smtClean="0"/>
              <a:t>Collectieve vraag</a:t>
            </a:r>
          </a:p>
          <a:p>
            <a:pPr lvl="1"/>
            <a:r>
              <a:rPr lang="nl-NL" dirty="0" smtClean="0"/>
              <a:t>De totale vraag naar blikjes cola</a:t>
            </a:r>
          </a:p>
          <a:p>
            <a:r>
              <a:rPr lang="nl-NL" dirty="0" smtClean="0"/>
              <a:t>Geaggregeerde vraag</a:t>
            </a:r>
          </a:p>
          <a:p>
            <a:pPr lvl="1"/>
            <a:r>
              <a:rPr lang="nl-NL" dirty="0" smtClean="0"/>
              <a:t>De effectieve vraag ( C+I+O+E-M)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81796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Geaggregeerde aanbod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Individuele aanbod</a:t>
            </a:r>
          </a:p>
          <a:p>
            <a:pPr lvl="1"/>
            <a:r>
              <a:rPr lang="nl-NL" dirty="0" smtClean="0"/>
              <a:t>Aanbod van cola in de schoolkantine</a:t>
            </a:r>
          </a:p>
          <a:p>
            <a:r>
              <a:rPr lang="nl-NL" dirty="0" smtClean="0"/>
              <a:t>Collectieve aanbod</a:t>
            </a:r>
          </a:p>
          <a:p>
            <a:pPr lvl="1"/>
            <a:r>
              <a:rPr lang="nl-NL" dirty="0" smtClean="0"/>
              <a:t>Het totale aanbod van cola </a:t>
            </a:r>
          </a:p>
          <a:p>
            <a:r>
              <a:rPr lang="nl-NL" dirty="0" smtClean="0"/>
              <a:t>Geaggregeerde aanbod</a:t>
            </a:r>
          </a:p>
          <a:p>
            <a:pPr lvl="1"/>
            <a:r>
              <a:rPr lang="nl-NL" dirty="0" smtClean="0"/>
              <a:t>Het BBP/BNP/NNI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8884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Geaggregeerde vraag en aanbod 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Korte termijn</a:t>
            </a:r>
          </a:p>
          <a:p>
            <a:pPr lvl="1"/>
            <a:r>
              <a:rPr lang="nl-NL" dirty="0" smtClean="0"/>
              <a:t>Prijzen staan vast</a:t>
            </a:r>
          </a:p>
          <a:p>
            <a:pPr lvl="1"/>
            <a:r>
              <a:rPr lang="nl-NL" dirty="0" smtClean="0"/>
              <a:t>Contracten met buitenland staan vaak vast</a:t>
            </a:r>
          </a:p>
          <a:p>
            <a:pPr lvl="1"/>
            <a:r>
              <a:rPr lang="nl-NL" dirty="0" smtClean="0"/>
              <a:t>Loononderhandelingen per jaar </a:t>
            </a:r>
          </a:p>
          <a:p>
            <a:r>
              <a:rPr lang="nl-NL" dirty="0" smtClean="0"/>
              <a:t>Lange termijn</a:t>
            </a:r>
          </a:p>
          <a:p>
            <a:pPr lvl="1"/>
            <a:r>
              <a:rPr lang="nl-NL" dirty="0" smtClean="0"/>
              <a:t>Productie staat vast</a:t>
            </a:r>
          </a:p>
          <a:p>
            <a:pPr lvl="1"/>
            <a:r>
              <a:rPr lang="nl-NL" dirty="0" smtClean="0"/>
              <a:t>Productiecapaciteit</a:t>
            </a:r>
          </a:p>
          <a:p>
            <a:pPr lvl="1"/>
            <a:r>
              <a:rPr lang="nl-NL" dirty="0" smtClean="0"/>
              <a:t>Oogst na 1 jaar</a:t>
            </a:r>
          </a:p>
          <a:p>
            <a:pPr lvl="1"/>
            <a:r>
              <a:rPr lang="nl-NL" dirty="0" smtClean="0"/>
              <a:t>Beroepsbevolking (afhankelijk)</a:t>
            </a:r>
          </a:p>
          <a:p>
            <a:pPr lvl="1"/>
            <a:r>
              <a:rPr lang="nl-NL" dirty="0" smtClean="0"/>
              <a:t>Verbeteren door scholing en </a:t>
            </a:r>
            <a:r>
              <a:rPr lang="nl-NL" smtClean="0"/>
              <a:t>technologische ontwikkeling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562407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geld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Chartaal geld</a:t>
            </a:r>
          </a:p>
          <a:p>
            <a:pPr lvl="1"/>
            <a:r>
              <a:rPr lang="nl-NL" dirty="0" smtClean="0"/>
              <a:t>Munten en Bankbiljetten</a:t>
            </a:r>
          </a:p>
          <a:p>
            <a:pPr lvl="1"/>
            <a:r>
              <a:rPr lang="nl-NL" dirty="0" smtClean="0"/>
              <a:t>Uitgegeven door de Centrale Bank (ECB / DNB)</a:t>
            </a:r>
          </a:p>
          <a:p>
            <a:pPr lvl="1"/>
            <a:endParaRPr lang="nl-NL" dirty="0"/>
          </a:p>
          <a:p>
            <a:r>
              <a:rPr lang="nl-NL" b="1" dirty="0" smtClean="0"/>
              <a:t>Giraal geld</a:t>
            </a:r>
          </a:p>
          <a:p>
            <a:pPr lvl="1"/>
            <a:r>
              <a:rPr lang="nl-NL" dirty="0" smtClean="0"/>
              <a:t>Geld op rekening van mensen en bedrijven waarmee </a:t>
            </a:r>
            <a:br>
              <a:rPr lang="nl-NL" dirty="0" smtClean="0"/>
            </a:br>
            <a:r>
              <a:rPr lang="nl-NL" dirty="0" smtClean="0"/>
              <a:t>je rechtstreeks anderen kunt betalen</a:t>
            </a:r>
          </a:p>
          <a:p>
            <a:pPr lvl="1"/>
            <a:r>
              <a:rPr lang="nl-NL" dirty="0" smtClean="0"/>
              <a:t>Uitgegeven door banken (RABO / ING / ABN-AMRO)</a:t>
            </a:r>
          </a:p>
          <a:p>
            <a:pPr marL="257175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8404">
            <a:off x="6380769" y="1269535"/>
            <a:ext cx="2057862" cy="1018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02" y="1588143"/>
            <a:ext cx="2664472" cy="14802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594" y="3068406"/>
            <a:ext cx="1897711" cy="1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47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Waarde van geld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Hoeveel is dit geld waard?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Hoeveel is dit geld waard?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Welke wil je liever?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3" y="2117833"/>
            <a:ext cx="1761185" cy="117412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3" y="4329404"/>
            <a:ext cx="2011031" cy="1079279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329508" y="1619250"/>
            <a:ext cx="4937655" cy="470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Bedrag op geld = </a:t>
            </a:r>
            <a:r>
              <a:rPr lang="nl-NL" b="1" dirty="0" smtClean="0"/>
              <a:t>nominale waarde</a:t>
            </a:r>
          </a:p>
          <a:p>
            <a:endParaRPr lang="nl-NL" dirty="0"/>
          </a:p>
          <a:p>
            <a:r>
              <a:rPr lang="nl-NL" dirty="0" smtClean="0"/>
              <a:t>Echt belangrijk is hoeveel goederen je ervoor kan kopen = </a:t>
            </a:r>
            <a:r>
              <a:rPr lang="nl-NL" b="1" dirty="0" smtClean="0"/>
              <a:t>reële waarde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Maar hoeveel zijn de biljetten eigenlijk écht waard?</a:t>
            </a:r>
          </a:p>
          <a:p>
            <a:pPr lvl="1"/>
            <a:r>
              <a:rPr lang="nl-NL" sz="2000" dirty="0" smtClean="0"/>
              <a:t>Materiaalwaarde = </a:t>
            </a:r>
            <a:r>
              <a:rPr lang="nl-NL" sz="2000" b="1" dirty="0" smtClean="0"/>
              <a:t>intrinsieke waarde</a:t>
            </a:r>
            <a:endParaRPr lang="nl-NL" sz="2000" dirty="0" smtClean="0"/>
          </a:p>
          <a:p>
            <a:pPr lvl="1"/>
            <a:r>
              <a:rPr lang="nl-NL" sz="2000" b="1" dirty="0" smtClean="0"/>
              <a:t>Vertrouwen noodzakelijk!</a:t>
            </a:r>
          </a:p>
        </p:txBody>
      </p:sp>
    </p:spTree>
    <p:extLst>
      <p:ext uri="{BB962C8B-B14F-4D97-AF65-F5344CB8AC3E}">
        <p14:creationId xmlns:p14="http://schemas.microsoft.com/office/powerpoint/2010/main" val="2946621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936" y="469962"/>
            <a:ext cx="2795416" cy="27954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geldhoeveelheid</a:t>
            </a:r>
            <a:endParaRPr lang="nl-NL" dirty="0"/>
          </a:p>
        </p:txBody>
      </p:sp>
      <p:grpSp>
        <p:nvGrpSpPr>
          <p:cNvPr id="20" name="Groep 19"/>
          <p:cNvGrpSpPr/>
          <p:nvPr/>
        </p:nvGrpSpPr>
        <p:grpSpPr>
          <a:xfrm>
            <a:off x="724366" y="2286000"/>
            <a:ext cx="1665841" cy="1990130"/>
            <a:chOff x="724366" y="2286000"/>
            <a:chExt cx="1665841" cy="199013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2286000"/>
              <a:ext cx="1438174" cy="1185863"/>
            </a:xfrm>
            <a:prstGeom prst="rect">
              <a:avLst/>
            </a:prstGeom>
          </p:spPr>
        </p:pic>
        <p:sp>
          <p:nvSpPr>
            <p:cNvPr id="6" name="Rechthoek 5"/>
            <p:cNvSpPr/>
            <p:nvPr/>
          </p:nvSpPr>
          <p:spPr>
            <a:xfrm>
              <a:off x="724366" y="3352800"/>
              <a:ext cx="16658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5400" b="1" cap="none" spc="50" dirty="0" smtClean="0">
                  <a:ln w="0"/>
                  <a:solidFill>
                    <a:srgbClr val="004B95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ECB</a:t>
              </a:r>
              <a:endParaRPr lang="nl-NL" sz="5400" b="1" cap="none" spc="50" dirty="0">
                <a:ln w="0"/>
                <a:solidFill>
                  <a:srgbClr val="004B9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7" name="Pijl-rechts 6"/>
          <p:cNvSpPr/>
          <p:nvPr/>
        </p:nvSpPr>
        <p:spPr>
          <a:xfrm>
            <a:off x="2667000" y="2743200"/>
            <a:ext cx="1676400" cy="8048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  <a:r>
              <a:rPr lang="nl-NL" dirty="0" smtClean="0"/>
              <a:t>n omloop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00" t="1999" r="11600" b="26001"/>
          <a:stretch/>
        </p:blipFill>
        <p:spPr>
          <a:xfrm>
            <a:off x="4870400" y="2822728"/>
            <a:ext cx="838200" cy="81997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20" t="14969" r="30939" b="14811"/>
          <a:stretch/>
        </p:blipFill>
        <p:spPr>
          <a:xfrm>
            <a:off x="5562600" y="2435287"/>
            <a:ext cx="753672" cy="9175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46" y="3352800"/>
            <a:ext cx="1189037" cy="7790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549" y="1867670"/>
            <a:ext cx="838200" cy="1084729"/>
          </a:xfrm>
          <a:prstGeom prst="rect">
            <a:avLst/>
          </a:prstGeom>
        </p:spPr>
      </p:pic>
      <p:pic>
        <p:nvPicPr>
          <p:cNvPr id="1026" name="Picture 2" descr="Afbeeldingsresultaat voor people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787" y="2634242"/>
            <a:ext cx="3376784" cy="22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52230" y="4650326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Centrale Bank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063732" y="4650326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Algemene banken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9590256" y="4650326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Publiek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58266" y="5055300"/>
            <a:ext cx="21980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maakt chartaal geld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181722" y="5061324"/>
            <a:ext cx="19415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maakt giraal geld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6614628" y="2001422"/>
            <a:ext cx="1676400" cy="2480180"/>
            <a:chOff x="6614628" y="2001422"/>
            <a:chExt cx="1676400" cy="2480180"/>
          </a:xfrm>
        </p:grpSpPr>
        <p:sp>
          <p:nvSpPr>
            <p:cNvPr id="12" name="Pijl-rechts 11"/>
            <p:cNvSpPr/>
            <p:nvPr/>
          </p:nvSpPr>
          <p:spPr>
            <a:xfrm>
              <a:off x="6614628" y="2001422"/>
              <a:ext cx="1676400" cy="248018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6614628" y="2680514"/>
              <a:ext cx="1454200" cy="228600"/>
            </a:xfrm>
            <a:custGeom>
              <a:avLst/>
              <a:gdLst>
                <a:gd name="connsiteX0" fmla="*/ 0 w 1454200"/>
                <a:gd name="connsiteY0" fmla="*/ 0 h 228600"/>
                <a:gd name="connsiteX1" fmla="*/ 1454200 w 1454200"/>
                <a:gd name="connsiteY1" fmla="*/ 0 h 228600"/>
                <a:gd name="connsiteX2" fmla="*/ 1454200 w 1454200"/>
                <a:gd name="connsiteY2" fmla="*/ 228600 h 228600"/>
                <a:gd name="connsiteX3" fmla="*/ 0 w 1454200"/>
                <a:gd name="connsiteY3" fmla="*/ 228600 h 228600"/>
                <a:gd name="connsiteX4" fmla="*/ 0 w 1454200"/>
                <a:gd name="connsiteY4" fmla="*/ 0 h 228600"/>
                <a:gd name="connsiteX0" fmla="*/ 0 w 1454200"/>
                <a:gd name="connsiteY0" fmla="*/ 0 h 228600"/>
                <a:gd name="connsiteX1" fmla="*/ 1301800 w 1454200"/>
                <a:gd name="connsiteY1" fmla="*/ 0 h 228600"/>
                <a:gd name="connsiteX2" fmla="*/ 1454200 w 1454200"/>
                <a:gd name="connsiteY2" fmla="*/ 228600 h 228600"/>
                <a:gd name="connsiteX3" fmla="*/ 0 w 1454200"/>
                <a:gd name="connsiteY3" fmla="*/ 228600 h 228600"/>
                <a:gd name="connsiteX4" fmla="*/ 0 w 1454200"/>
                <a:gd name="connsiteY4" fmla="*/ 0 h 228600"/>
                <a:gd name="connsiteX0" fmla="*/ 0 w 1454200"/>
                <a:gd name="connsiteY0" fmla="*/ 0 h 228600"/>
                <a:gd name="connsiteX1" fmla="*/ 1301800 w 1454200"/>
                <a:gd name="connsiteY1" fmla="*/ 0 h 228600"/>
                <a:gd name="connsiteX2" fmla="*/ 1454200 w 1454200"/>
                <a:gd name="connsiteY2" fmla="*/ 228600 h 228600"/>
                <a:gd name="connsiteX3" fmla="*/ 0 w 1454200"/>
                <a:gd name="connsiteY3" fmla="*/ 228600 h 228600"/>
                <a:gd name="connsiteX4" fmla="*/ 0 w 145420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200" h="228600">
                  <a:moveTo>
                    <a:pt x="0" y="0"/>
                  </a:moveTo>
                  <a:lnTo>
                    <a:pt x="1301800" y="0"/>
                  </a:lnTo>
                  <a:lnTo>
                    <a:pt x="14542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/>
                <a:t>naar publiek</a:t>
              </a:r>
              <a:endParaRPr lang="nl-N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07587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/>
      <p:bldP spid="17" grpId="0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Maatschappelijke geldhoeveelheid</a:t>
            </a:r>
            <a:br>
              <a:rPr lang="nl-NL" dirty="0" smtClean="0"/>
            </a:br>
            <a:r>
              <a:rPr lang="nl-NL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OF: primaire liquiditeitenmassa</a:t>
            </a:r>
            <a:endParaRPr lang="nl-NL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/>
              <a:t>alle</a:t>
            </a:r>
            <a:r>
              <a:rPr lang="en-US" b="1" dirty="0" smtClean="0"/>
              <a:t> </a:t>
            </a:r>
            <a:r>
              <a:rPr lang="en-US" b="1" dirty="0" err="1"/>
              <a:t>chartale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girale</a:t>
            </a:r>
            <a:r>
              <a:rPr lang="en-US" b="1" dirty="0"/>
              <a:t> geld in </a:t>
            </a:r>
            <a:r>
              <a:rPr lang="en-US" b="1" dirty="0" err="1"/>
              <a:t>handen</a:t>
            </a:r>
            <a:r>
              <a:rPr lang="en-US" b="1" dirty="0"/>
              <a:t> van </a:t>
            </a:r>
            <a:r>
              <a:rPr lang="en-US" b="1" dirty="0" smtClean="0"/>
              <a:t>het </a:t>
            </a:r>
            <a:r>
              <a:rPr lang="en-US" b="1" dirty="0" err="1" smtClean="0"/>
              <a:t>publiek</a:t>
            </a:r>
            <a:endParaRPr lang="en-US" b="1" dirty="0" smtClean="0"/>
          </a:p>
          <a:p>
            <a:pPr marL="0" indent="0">
              <a:buNone/>
            </a:pPr>
            <a:r>
              <a:rPr lang="en-US" sz="2000" dirty="0" smtClean="0"/>
              <a:t>(= </a:t>
            </a:r>
            <a:r>
              <a:rPr lang="en-US" sz="2000" dirty="0" err="1" smtClean="0"/>
              <a:t>niet-geldscheppende</a:t>
            </a:r>
            <a:r>
              <a:rPr lang="en-US" sz="2000" dirty="0" smtClean="0"/>
              <a:t> </a:t>
            </a:r>
            <a:r>
              <a:rPr lang="en-US" sz="2000" dirty="0" err="1" smtClean="0"/>
              <a:t>instellingen</a:t>
            </a:r>
            <a:r>
              <a:rPr lang="en-US" sz="2000" dirty="0" smtClean="0"/>
              <a:t>)</a:t>
            </a:r>
            <a:endParaRPr lang="nl-NL" dirty="0"/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nl-NL" sz="2000" dirty="0" smtClean="0"/>
              <a:t>Chartaal </a:t>
            </a:r>
            <a:r>
              <a:rPr lang="nl-NL" sz="2000" dirty="0"/>
              <a:t>geld in de kas van de banken hoort </a:t>
            </a:r>
            <a:r>
              <a:rPr lang="nl-NL" sz="2000" u="sng" dirty="0"/>
              <a:t>niet</a:t>
            </a:r>
            <a:r>
              <a:rPr lang="nl-NL" sz="2000" dirty="0"/>
              <a:t> bij de maatschappelijke geldhoeveelheid.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Dit </a:t>
            </a:r>
            <a:r>
              <a:rPr lang="nl-NL" sz="2000" dirty="0" smtClean="0"/>
              <a:t>kasgeld</a:t>
            </a:r>
            <a:r>
              <a:rPr lang="nl-NL" sz="2000" dirty="0"/>
              <a:t>, samen met het tegoed bij de Centrale Bank, dient ter </a:t>
            </a:r>
            <a:r>
              <a:rPr lang="nl-NL" sz="2000" dirty="0">
                <a:solidFill>
                  <a:srgbClr val="C00000"/>
                </a:solidFill>
              </a:rPr>
              <a:t>dekking van de girale verplichtingen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005150" y="5230588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dekkingsmiddelen</a:t>
            </a:r>
          </a:p>
        </p:txBody>
      </p:sp>
      <p:sp>
        <p:nvSpPr>
          <p:cNvPr id="6" name="Gelijkbenige driehoek 5"/>
          <p:cNvSpPr/>
          <p:nvPr/>
        </p:nvSpPr>
        <p:spPr>
          <a:xfrm rot="10800000">
            <a:off x="6188726" y="4692351"/>
            <a:ext cx="3451969" cy="1990873"/>
          </a:xfrm>
          <a:prstGeom prst="triangle">
            <a:avLst>
              <a:gd name="adj" fmla="val 4917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10800000">
            <a:off x="7265596" y="5916488"/>
            <a:ext cx="1328738" cy="819172"/>
          </a:xfrm>
          <a:prstGeom prst="triangle">
            <a:avLst>
              <a:gd name="adj" fmla="val 491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5181600" y="1524000"/>
            <a:ext cx="5408492" cy="3816422"/>
          </a:xfrm>
          <a:prstGeom prst="triangle">
            <a:avLst>
              <a:gd name="adj" fmla="val 4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elijkbenige driehoek 8"/>
          <p:cNvSpPr/>
          <p:nvPr/>
        </p:nvSpPr>
        <p:spPr>
          <a:xfrm rot="10800000">
            <a:off x="7456095" y="4686843"/>
            <a:ext cx="933451" cy="653577"/>
          </a:xfrm>
          <a:prstGeom prst="triangle">
            <a:avLst>
              <a:gd name="adj" fmla="val 491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/>
          <p:cNvCxnSpPr>
            <a:stCxn id="5" idx="1"/>
          </p:cNvCxnSpPr>
          <p:nvPr/>
        </p:nvCxnSpPr>
        <p:spPr>
          <a:xfrm flipH="1">
            <a:off x="8492982" y="5415254"/>
            <a:ext cx="1512168" cy="80894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14797" y="5360671"/>
            <a:ext cx="263405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nl-NL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munten en </a:t>
            </a:r>
            <a:r>
              <a:rPr lang="nl-N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bankbiljetten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22573" y="6224199"/>
            <a:ext cx="20056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goud </a:t>
            </a:r>
            <a:r>
              <a:rPr lang="nl-NL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deviezen</a:t>
            </a:r>
            <a:endParaRPr lang="nl-NL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echte verbindingslijn met pijl 12"/>
          <p:cNvCxnSpPr>
            <a:stCxn id="5" idx="1"/>
          </p:cNvCxnSpPr>
          <p:nvPr/>
        </p:nvCxnSpPr>
        <p:spPr>
          <a:xfrm flipH="1" flipV="1">
            <a:off x="8204950" y="5013633"/>
            <a:ext cx="1800200" cy="4016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302993" y="3159677"/>
            <a:ext cx="12490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giraal geld</a:t>
            </a:r>
          </a:p>
        </p:txBody>
      </p:sp>
    </p:spTree>
    <p:extLst>
      <p:ext uri="{BB962C8B-B14F-4D97-AF65-F5344CB8AC3E}">
        <p14:creationId xmlns:p14="http://schemas.microsoft.com/office/powerpoint/2010/main" val="41089731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Maatschappelijke geldhoeveelheid</a:t>
            </a:r>
            <a:br>
              <a:rPr lang="nl-NL" dirty="0" smtClean="0"/>
            </a:b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alle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chartale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girale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geld in 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handen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van het </a:t>
            </a:r>
            <a:r>
              <a:rPr lang="en-US" sz="18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publiek</a:t>
            </a:r>
            <a:endParaRPr lang="nl-NL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84215" y="1619250"/>
            <a:ext cx="3755602" cy="4186014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Maatschappelijke geldhoeveelheid: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 smtClean="0"/>
              <a:t>Chartaal geld </a:t>
            </a:r>
            <a:r>
              <a:rPr lang="nl-NL" sz="1800" dirty="0" smtClean="0"/>
              <a:t>in handen publiek: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</a:t>
            </a:r>
            <a:r>
              <a:rPr lang="nl-NL" sz="1800" dirty="0" smtClean="0"/>
              <a:t>bankbiljetten in omloop	50</a:t>
            </a:r>
          </a:p>
          <a:p>
            <a:pPr>
              <a:buFontTx/>
              <a:buChar char="-"/>
              <a:tabLst>
                <a:tab pos="265113" algn="l"/>
                <a:tab pos="3136900" algn="r"/>
              </a:tabLst>
            </a:pPr>
            <a:r>
              <a:rPr lang="nl-NL" sz="1800" dirty="0" smtClean="0"/>
              <a:t>kasgeld banken	10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</a:t>
            </a:r>
            <a:r>
              <a:rPr lang="nl-NL" sz="1800" dirty="0" smtClean="0"/>
              <a:t>chartaal geld	</a:t>
            </a:r>
            <a:r>
              <a:rPr lang="nl-NL" sz="1800" b="1" dirty="0" smtClean="0"/>
              <a:t>40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endParaRPr lang="nl-NL" sz="1800" dirty="0"/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b="1" dirty="0" smtClean="0"/>
              <a:t>Giraal geld </a:t>
            </a:r>
            <a:r>
              <a:rPr lang="nl-NL" sz="1800" dirty="0" smtClean="0"/>
              <a:t>in handen publiek: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</a:t>
            </a:r>
            <a:r>
              <a:rPr lang="nl-NL" sz="1800" dirty="0" err="1" smtClean="0"/>
              <a:t>rek.courant</a:t>
            </a:r>
            <a:r>
              <a:rPr lang="nl-NL" sz="1800" dirty="0" smtClean="0"/>
              <a:t> tegoed	</a:t>
            </a:r>
            <a:r>
              <a:rPr lang="nl-NL" sz="1800" b="1" dirty="0" smtClean="0"/>
              <a:t>500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endParaRPr lang="nl-NL" sz="1800" dirty="0"/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 smtClean="0"/>
              <a:t>M = 40 + 500 = </a:t>
            </a:r>
            <a:r>
              <a:rPr lang="nl-NL" sz="1800" b="1" dirty="0" smtClean="0"/>
              <a:t>540</a:t>
            </a:r>
            <a:endParaRPr lang="nl-NL" sz="1800" b="1" dirty="0"/>
          </a:p>
        </p:txBody>
      </p:sp>
      <p:graphicFrame>
        <p:nvGraphicFramePr>
          <p:cNvPr id="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69995"/>
              </p:ext>
            </p:extLst>
          </p:nvPr>
        </p:nvGraphicFramePr>
        <p:xfrm>
          <a:off x="4537488" y="1619250"/>
          <a:ext cx="7083806" cy="1060604"/>
        </p:xfrm>
        <a:graphic>
          <a:graphicData uri="http://schemas.openxmlformats.org/drawingml/2006/table">
            <a:tbl>
              <a:tblPr/>
              <a:tblGrid>
                <a:gridCol w="2591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3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44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8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334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Balans van de Centrale Bank</a:t>
                      </a:r>
                    </a:p>
                  </a:txBody>
                  <a:tcPr marT="45695" marB="4569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Goud en deviezen</a:t>
                      </a:r>
                    </a:p>
                  </a:txBody>
                  <a:tcPr marT="45695" marB="4569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€ 80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Bankbiljetten in omloop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banken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1902"/>
              </p:ext>
            </p:extLst>
          </p:nvPr>
        </p:nvGraphicFramePr>
        <p:xfrm>
          <a:off x="4537488" y="3337500"/>
          <a:ext cx="7086600" cy="124362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612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4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3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8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Balans van de gezamenlijke banken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Tegoed bij CB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</a:t>
                      </a:r>
                      <a:b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Spaargeld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€ 900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Rechte verbindingslijn 3"/>
          <p:cNvCxnSpPr/>
          <p:nvPr/>
        </p:nvCxnSpPr>
        <p:spPr>
          <a:xfrm>
            <a:off x="784798" y="3429000"/>
            <a:ext cx="32515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10704512" y="1897524"/>
            <a:ext cx="792088" cy="50405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104112" y="3645024"/>
            <a:ext cx="792088" cy="50405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10778243" y="3645024"/>
            <a:ext cx="792088" cy="50405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82920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Geldschepping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Groei van de maatschappelijke geldhoeveelheid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4608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Substitutie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De totale geldhoeveelheid verandert niet, </a:t>
            </a:r>
            <a:br>
              <a:rPr lang="nl-NL" sz="2800" dirty="0"/>
            </a:br>
            <a:r>
              <a:rPr lang="nl-NL" sz="2800" dirty="0"/>
              <a:t>wel de samenstelling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071664" y="3065768"/>
            <a:ext cx="16920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Chartaal 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geld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157552" y="3065768"/>
            <a:ext cx="16920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Giraal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geld</a:t>
            </a:r>
          </a:p>
        </p:txBody>
      </p:sp>
      <p:cxnSp>
        <p:nvCxnSpPr>
          <p:cNvPr id="4" name="Rechte verbindingslijn met pijl 3"/>
          <p:cNvCxnSpPr>
            <a:stCxn id="2" idx="3"/>
            <a:endCxn id="5" idx="1"/>
          </p:cNvCxnSpPr>
          <p:nvPr/>
        </p:nvCxnSpPr>
        <p:spPr>
          <a:xfrm>
            <a:off x="4763664" y="3542822"/>
            <a:ext cx="2393888" cy="0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11" y="3881816"/>
            <a:ext cx="1638243" cy="175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Transformatie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/>
              <a:t>Transformatie = omzetten van bijna-geld in </a:t>
            </a:r>
            <a:r>
              <a:rPr lang="nl-NL" sz="2800" dirty="0" smtClean="0"/>
              <a:t>geld </a:t>
            </a:r>
            <a:r>
              <a:rPr lang="nl-NL" sz="2800" dirty="0"/>
              <a:t>(of omgekeerd) tussen geldscheppende instellingen en publiek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800" dirty="0" smtClean="0"/>
              <a:t>De </a:t>
            </a:r>
            <a:r>
              <a:rPr lang="nl-NL" sz="2800" dirty="0"/>
              <a:t>omvang van de maatschappelijke geldhoeveelheid verandert</a:t>
            </a:r>
            <a:r>
              <a:rPr lang="nl-NL" sz="28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nl-NL" sz="2800" dirty="0"/>
          </a:p>
          <a:p>
            <a:pPr marL="0" indent="0">
              <a:spcBef>
                <a:spcPts val="1200"/>
              </a:spcBef>
              <a:buNone/>
            </a:pPr>
            <a:endParaRPr lang="nl-NL" sz="2800" dirty="0" smtClean="0"/>
          </a:p>
          <a:p>
            <a:pPr marL="0" indent="0">
              <a:spcBef>
                <a:spcPts val="1200"/>
              </a:spcBef>
              <a:buNone/>
            </a:pPr>
            <a:endParaRPr lang="nl-NL" sz="2800" dirty="0"/>
          </a:p>
          <a:p>
            <a:pPr marL="0" indent="0">
              <a:spcBef>
                <a:spcPts val="1200"/>
              </a:spcBef>
              <a:buNone/>
            </a:pPr>
            <a:r>
              <a:rPr lang="nl-NL" dirty="0" smtClean="0"/>
              <a:t>Bijna geld is bijvoorbeeld:</a:t>
            </a:r>
          </a:p>
          <a:p>
            <a:pPr lvl="1">
              <a:spcBef>
                <a:spcPts val="1200"/>
              </a:spcBef>
            </a:pPr>
            <a:r>
              <a:rPr lang="nl-NL" dirty="0" smtClean="0"/>
              <a:t>Spaargeld</a:t>
            </a:r>
          </a:p>
          <a:p>
            <a:pPr lvl="1">
              <a:spcBef>
                <a:spcPts val="1200"/>
              </a:spcBef>
            </a:pPr>
            <a:r>
              <a:rPr lang="nl-NL" dirty="0" smtClean="0"/>
              <a:t>Vreemde valuta (macro-economisch: betalingsbalans overschotten)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603800" y="3600018"/>
            <a:ext cx="16920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bijna </a:t>
            </a:r>
            <a:endParaRPr lang="nl-NL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geld</a:t>
            </a:r>
            <a:endParaRPr lang="nl-NL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689688" y="3600018"/>
            <a:ext cx="1692000" cy="9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nl-NL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Rechte verbindingslijn met pijl 10"/>
          <p:cNvCxnSpPr>
            <a:stCxn id="9" idx="3"/>
            <a:endCxn id="10" idx="1"/>
          </p:cNvCxnSpPr>
          <p:nvPr/>
        </p:nvCxnSpPr>
        <p:spPr>
          <a:xfrm flipV="1">
            <a:off x="4295800" y="4077018"/>
            <a:ext cx="2393888" cy="54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65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Economielokaal vw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" id="{98126E13-F554-43D2-A79C-5E6A3D2A1EDB}" vid="{498362B2-93F2-4A50-9E9B-2519364EE9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</Template>
  <TotalTime>6464</TotalTime>
  <Words>492</Words>
  <Application>Microsoft Office PowerPoint</Application>
  <PresentationFormat>Breedbeeld</PresentationFormat>
  <Paragraphs>166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Courier New</vt:lpstr>
      <vt:lpstr>Wingdings</vt:lpstr>
      <vt:lpstr>Wingdings 3</vt:lpstr>
      <vt:lpstr>Economielokaal vwo</vt:lpstr>
      <vt:lpstr>Maatschappelijke geldhoeveelheid</vt:lpstr>
      <vt:lpstr>Soorten geld</vt:lpstr>
      <vt:lpstr>Waarde van geld</vt:lpstr>
      <vt:lpstr>geldhoeveelheid</vt:lpstr>
      <vt:lpstr>Maatschappelijke geldhoeveelheid OF: primaire liquiditeitenmassa</vt:lpstr>
      <vt:lpstr>Maatschappelijke geldhoeveelheid alle chartale en girale geld in handen van het publiek</vt:lpstr>
      <vt:lpstr>Geldschepping</vt:lpstr>
      <vt:lpstr>Substitutie</vt:lpstr>
      <vt:lpstr>Transformatie</vt:lpstr>
      <vt:lpstr>Verkeersvergelijking van fisher</vt:lpstr>
      <vt:lpstr>Maatschappelijke geldhoeveelheid</vt:lpstr>
      <vt:lpstr>Verkeersvergelijking van fisher</vt:lpstr>
      <vt:lpstr>gevaar: Secundaire liquiditeiten</vt:lpstr>
      <vt:lpstr>Geaggregeerde vraag</vt:lpstr>
      <vt:lpstr>Geaggregeerde aanbod</vt:lpstr>
      <vt:lpstr>Geaggregeerde vraag en aanbod model</vt:lpstr>
    </vt:vector>
  </TitlesOfParts>
  <Company>Hogeschool Rotterdam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economie  EA 1-3</dc:title>
  <dc:creator>I&amp;A</dc:creator>
  <cp:lastModifiedBy>Alberts, R.J.</cp:lastModifiedBy>
  <cp:revision>72</cp:revision>
  <dcterms:created xsi:type="dcterms:W3CDTF">2002-04-12T12:49:33Z</dcterms:created>
  <dcterms:modified xsi:type="dcterms:W3CDTF">2019-02-11T13:34:00Z</dcterms:modified>
</cp:coreProperties>
</file>